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1"/>
  </p:sldMasterIdLst>
  <p:notesMasterIdLst>
    <p:notesMasterId r:id="rId17"/>
  </p:notesMasterIdLst>
  <p:sldIdLst>
    <p:sldId id="257" r:id="rId2"/>
    <p:sldId id="260" r:id="rId3"/>
    <p:sldId id="262" r:id="rId4"/>
    <p:sldId id="264" r:id="rId5"/>
    <p:sldId id="261" r:id="rId6"/>
    <p:sldId id="265" r:id="rId7"/>
    <p:sldId id="263" r:id="rId8"/>
    <p:sldId id="269" r:id="rId9"/>
    <p:sldId id="268" r:id="rId10"/>
    <p:sldId id="267" r:id="rId11"/>
    <p:sldId id="272" r:id="rId12"/>
    <p:sldId id="270" r:id="rId13"/>
    <p:sldId id="274" r:id="rId14"/>
    <p:sldId id="271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9EA0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94"/>
  </p:normalViewPr>
  <p:slideViewPr>
    <p:cSldViewPr snapToGrid="0" snapToObjects="1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0CDD95-C829-4649-BB8D-1C45E89AF621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FDB92D-8379-4F93-B825-B7A37A849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573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DB92D-8379-4F93-B825-B7A37A8493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64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F9A79-0C9A-EC4D-9833-881716D6B2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500"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4F58B-B0F4-6B49-96E1-A3DA9CFCD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5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7366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B63C3-4244-A742-ACF4-3DFBFC5A5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5FC02-624D-EF46-BFD3-863C89B41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0C064E-9846-DA4F-916B-4EF3BE1724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8972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F923A-CB45-4449-8842-8CD81DDC7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98646C-D8A4-EB4E-91E4-D166646779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3245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60739A-1B88-864A-8F17-580BD50C0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82C530-0EB8-594F-94A9-7E068D7E45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4468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Fram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0D60D7-DBBC-D048-97C0-8F0799F05A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6013173"/>
          </a:xfrm>
          <a:solidFill>
            <a:schemeClr val="bg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0718EE-DCBC-6B40-89DB-6DACC21FB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07" y="3329609"/>
            <a:ext cx="11019183" cy="200770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500" b="1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0895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CC418-7B51-1F42-B682-6468D6184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823" y="457200"/>
            <a:ext cx="3932237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500"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AE6E81-EF91-B94E-B2FB-A0261A8D02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6164" y="457201"/>
            <a:ext cx="6361045" cy="54117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ED86DA-BF2A-2945-93CD-9E6EBE5263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28823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7134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05E0-DFB0-8A4C-89B0-6BA2273F8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92818-A55D-8448-8F42-F18052346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671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47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1FCD4-1B38-0B4A-BD67-44F80495E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D30C33-1A0F-2F41-BCE8-FACE145DE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8332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53B50-55C6-4547-AE34-47292853D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54845-0921-4245-99E6-7D64D448F2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E0B7EC-F64E-7C44-B560-9A1C6F85F2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295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EF5AA-0E35-D349-A12B-D186E9663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9AA2B3-3F14-B949-B39D-D26FDD15B1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6BDE1F-09B3-BC4F-B394-8B3AA903FF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05A397-558A-8545-AA36-20A4AED9D4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4E84FF-3648-9045-BD6E-E6E2A84274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2668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6B103-237B-544E-B56B-CCC652467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0359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3362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E7EF30F-C836-0143-8B61-4C5A86296B48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2DE75-C282-1C43-AEAD-02A07B8CC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87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3E3F2-D660-2D4A-8E24-56F21CCB41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38609-610D-7C48-849D-33FE2177FFE8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233BD-96E6-FE4F-B182-03257A4BF3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87722-51FE-EF4B-9E63-E4695586A27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0AC10482-C5B2-2243-B02C-AE711CD27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21344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7" r:id="rId2"/>
    <p:sldLayoutId id="2147483704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5" r:id="rId11"/>
    <p:sldLayoutId id="214748370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8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75AFDE-5DDE-4D41-9D46-31E7A3C943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Transfer-Matrix Abstraction To Analyze The Effect </a:t>
            </a:r>
            <a:br>
              <a:rPr lang="en-US" sz="4000" dirty="0"/>
            </a:br>
            <a:r>
              <a:rPr lang="en-US" sz="4000" dirty="0"/>
              <a:t>Of Manufacturing Variations In Silicon Photonic Circuits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1E1E5D-C4B5-9748-8E04-B9866A7F9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41969"/>
            <a:ext cx="9144000" cy="1655762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  <a:ea typeface="Tahoma" panose="020B0604030504040204" pitchFamily="34" charset="0"/>
                <a:cs typeface="Tahoma" panose="020B0604030504040204" pitchFamily="34" charset="0"/>
              </a:rPr>
              <a:t>Team: Carlos Gonzalez </a:t>
            </a:r>
          </a:p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  <a:ea typeface="Tahoma" panose="020B0604030504040204" pitchFamily="34" charset="0"/>
                <a:cs typeface="Tahoma" panose="020B0604030504040204" pitchFamily="34" charset="0"/>
              </a:rPr>
              <a:t>Faculty Advisors: Dr. Priyank Kalla,</a:t>
            </a:r>
          </a:p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  <a:ea typeface="Tahoma" panose="020B0604030504040204" pitchFamily="34" charset="0"/>
                <a:cs typeface="Tahoma" panose="020B0604030504040204" pitchFamily="34" charset="0"/>
              </a:rPr>
              <a:t> Dr. Angela Rasmussen</a:t>
            </a:r>
          </a:p>
          <a:p>
            <a:pPr algn="ctr"/>
            <a:endParaRPr lang="en-US" sz="2000" dirty="0">
              <a:solidFill>
                <a:schemeClr val="bg2">
                  <a:lumMod val="10000"/>
                </a:schemeClr>
              </a:solidFill>
              <a:latin typeface="Rockwell" panose="020606030202050204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Audio 10">
            <a:hlinkClick r:id="" action="ppaction://media"/>
            <a:extLst>
              <a:ext uri="{FF2B5EF4-FFF2-40B4-BE49-F238E27FC236}">
                <a16:creationId xmlns:a16="http://schemas.microsoft.com/office/drawing/2014/main" id="{B12A4313-72B8-A55C-2CC8-00924041F9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6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56D543-50EF-474D-926D-135568D55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02" y="1401656"/>
            <a:ext cx="5572125" cy="406717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Recreate this circuit with my structured python program. </a:t>
            </a:r>
          </a:p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E452B4-0B17-0345-10C8-00F58D114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27219"/>
            <a:ext cx="3742770" cy="189075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958721-ADE6-4B76-AFD9-3F4DC91569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14" t="1251" r="19686" b="1389"/>
          <a:stretch/>
        </p:blipFill>
        <p:spPr>
          <a:xfrm>
            <a:off x="5602291" y="211049"/>
            <a:ext cx="6456360" cy="57341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64A60E-65ED-59C0-5FF1-4FC7B85631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635"/>
          <a:stretch/>
        </p:blipFill>
        <p:spPr>
          <a:xfrm>
            <a:off x="256814" y="5107021"/>
            <a:ext cx="5163271" cy="693756"/>
          </a:xfrm>
          <a:prstGeom prst="rect">
            <a:avLst/>
          </a:prstGeom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220C92F9-9D08-7302-105A-498BF7E18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372"/>
            <a:ext cx="10515600" cy="1325563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Experiment </a:t>
            </a:r>
          </a:p>
        </p:txBody>
      </p:sp>
      <p:pic>
        <p:nvPicPr>
          <p:cNvPr id="44" name="Audio 43">
            <a:hlinkClick r:id="" action="ppaction://media"/>
            <a:extLst>
              <a:ext uri="{FF2B5EF4-FFF2-40B4-BE49-F238E27FC236}">
                <a16:creationId xmlns:a16="http://schemas.microsoft.com/office/drawing/2014/main" id="{1A449FE5-4611-20E6-0CBA-D7112EA359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6098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780"/>
    </mc:Choice>
    <mc:Fallback xmlns="">
      <p:transition spd="slow" advTm="587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D822F8-73D7-974B-A9BE-9B9A9F7F4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372"/>
            <a:ext cx="10515600" cy="1325563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Experiment Cont..</a:t>
            </a:r>
          </a:p>
        </p:txBody>
      </p:sp>
      <p:pic>
        <p:nvPicPr>
          <p:cNvPr id="35" name="Audio 34">
            <a:hlinkClick r:id="" action="ppaction://media"/>
            <a:extLst>
              <a:ext uri="{FF2B5EF4-FFF2-40B4-BE49-F238E27FC236}">
                <a16:creationId xmlns:a16="http://schemas.microsoft.com/office/drawing/2014/main" id="{FE20158A-F2FA-638A-A950-F2FAAB2227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1047779-A2A2-70A3-58EC-735ED7CC5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1994"/>
          <a:stretch/>
        </p:blipFill>
        <p:spPr>
          <a:xfrm>
            <a:off x="1046430" y="1374561"/>
            <a:ext cx="3924848" cy="327705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2E5C9D-6953-65E8-12C1-A011401F8C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7336" y="1374562"/>
            <a:ext cx="3724795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00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23"/>
    </mc:Choice>
    <mc:Fallback>
      <p:transition spd="slow" advTm="177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D822F8-73D7-974B-A9BE-9B9A9F7F4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372"/>
            <a:ext cx="10515600" cy="1325563"/>
          </a:xfrm>
        </p:spPr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 </a:t>
            </a:r>
            <a:r>
              <a:rPr lang="en-US" dirty="0"/>
              <a:t>Experiment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56D543-50EF-474D-926D-135568D55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2125" cy="406717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Now I am running through all 16 input entries for X</a:t>
            </a:r>
            <a:r>
              <a:rPr lang="en-US" baseline="-25000" dirty="0">
                <a:solidFill>
                  <a:schemeClr val="bg2">
                    <a:lumMod val="10000"/>
                  </a:schemeClr>
                </a:solidFill>
              </a:rPr>
              <a:t>0,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X</a:t>
            </a:r>
            <a:r>
              <a:rPr lang="en-US" baseline="-25000" dirty="0">
                <a:solidFill>
                  <a:schemeClr val="bg2">
                    <a:lumMod val="10000"/>
                  </a:schemeClr>
                </a:solidFill>
              </a:rPr>
              <a:t>1,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X</a:t>
            </a:r>
            <a:r>
              <a:rPr lang="en-US" baseline="-25000" dirty="0">
                <a:solidFill>
                  <a:schemeClr val="bg2">
                    <a:lumMod val="10000"/>
                  </a:schemeClr>
                </a:solidFill>
              </a:rPr>
              <a:t>2,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X</a:t>
            </a:r>
            <a:r>
              <a:rPr lang="en-US" baseline="-25000" dirty="0">
                <a:solidFill>
                  <a:schemeClr val="bg2">
                    <a:lumMod val="10000"/>
                  </a:schemeClr>
                </a:solidFill>
              </a:rPr>
              <a:t>3. 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Interested in seeing how the circuit will react</a:t>
            </a:r>
          </a:p>
          <a:p>
            <a:pPr lvl="1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Dead loops</a:t>
            </a:r>
          </a:p>
          <a:p>
            <a:pPr lvl="1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No Output</a:t>
            </a:r>
          </a:p>
          <a:p>
            <a:pPr marL="457200" lvl="1" indent="0">
              <a:buNone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CF941C-FAF6-652F-4031-C0D6A9263E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509"/>
          <a:stretch/>
        </p:blipFill>
        <p:spPr>
          <a:xfrm>
            <a:off x="6584649" y="713626"/>
            <a:ext cx="5472673" cy="5179174"/>
          </a:xfrm>
          <a:prstGeom prst="rect">
            <a:avLst/>
          </a:prstGeom>
        </p:spPr>
      </p:pic>
      <p:pic>
        <p:nvPicPr>
          <p:cNvPr id="75" name="Audio 74">
            <a:hlinkClick r:id="" action="ppaction://media"/>
            <a:extLst>
              <a:ext uri="{FF2B5EF4-FFF2-40B4-BE49-F238E27FC236}">
                <a16:creationId xmlns:a16="http://schemas.microsoft.com/office/drawing/2014/main" id="{FAD7250D-4B49-18F0-B241-C7E412860C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7060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17"/>
    </mc:Choice>
    <mc:Fallback xmlns="">
      <p:transition spd="slow" advTm="29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E8CEB-5DF1-EEA9-3A71-6F48F5118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 </a:t>
            </a:r>
            <a:r>
              <a:rPr lang="en-US" dirty="0"/>
              <a:t>Experiment cont..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881366-A5D7-CA74-F5CC-3A1237BBC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057869" y="1467314"/>
            <a:ext cx="6295931" cy="436557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4A91E8-05E6-AE3E-8545-A29ED0FB0C71}"/>
              </a:ext>
            </a:extLst>
          </p:cNvPr>
          <p:cNvSpPr txBox="1"/>
          <p:nvPr/>
        </p:nvSpPr>
        <p:spPr>
          <a:xfrm>
            <a:off x="479834" y="1575303"/>
            <a:ext cx="44452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>
                <a:solidFill>
                  <a:schemeClr val="bg2">
                    <a:lumMod val="10000"/>
                  </a:schemeClr>
                </a:solidFill>
              </a:rPr>
              <a:t>Findings: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10000"/>
                  </a:schemeClr>
                </a:solidFill>
              </a:rPr>
              <a:t>Dead loops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10000"/>
                  </a:schemeClr>
                </a:solidFill>
              </a:rPr>
              <a:t>Working Inputs</a:t>
            </a:r>
          </a:p>
          <a:p>
            <a:endParaRPr lang="en-US" sz="32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73BAF014-91C8-E722-207C-AE09A31F91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17432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31"/>
    </mc:Choice>
    <mc:Fallback>
      <p:transition spd="slow" advTm="15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90C19-9ADB-2D99-278A-0FC1EAF86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6B261-FA0F-1528-36F8-9AEFF6AD1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5620"/>
            <a:ext cx="4729681" cy="4267357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Useful tool to test more complex MZI circuits.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More robust ways of testing multiple S inputs for MZI’s.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Could be expanded to show the user a visual representation of their MZI circuit. 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Could expand tool: Coupler, Beam Splitter, Phase Modulators, and Y-Splitters. </a:t>
            </a:r>
          </a:p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FE6B6-18E9-2314-320B-E1BD7B91D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7881" y="2368204"/>
            <a:ext cx="6407451" cy="2121592"/>
          </a:xfrm>
          <a:prstGeom prst="rect">
            <a:avLst/>
          </a:prstGeom>
        </p:spPr>
      </p:pic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B750C7E6-B6C3-64E8-7535-A4B3845834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35929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202"/>
    </mc:Choice>
    <mc:Fallback>
      <p:transition spd="slow" advTm="282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D822F8-73D7-974B-A9BE-9B9A9F7F4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Rockwell" panose="02060603020205020403" pitchFamily="18" charset="0"/>
              </a:rPr>
              <a:t>Thank You</a:t>
            </a:r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529C810-F242-F088-7307-F99944FD53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050" y="4718050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55761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73"/>
    </mc:Choice>
    <mc:Fallback>
      <p:transition spd="slow" advTm="3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558739B-A654-77D0-453C-C38795FCD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861939"/>
          </a:xfrm>
        </p:spPr>
        <p:txBody>
          <a:bodyPr>
            <a:normAutofit/>
          </a:bodyPr>
          <a:lstStyle/>
          <a:p>
            <a:r>
              <a:rPr lang="en-US" sz="4400" dirty="0"/>
              <a:t>Motivation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4D3C77B-CE2E-6C97-CDE9-0A01A0A7ADC3}"/>
              </a:ext>
            </a:extLst>
          </p:cNvPr>
          <p:cNvSpPr txBox="1">
            <a:spLocks/>
          </p:cNvSpPr>
          <p:nvPr/>
        </p:nvSpPr>
        <p:spPr>
          <a:xfrm>
            <a:off x="1141413" y="1500671"/>
            <a:ext cx="10726589" cy="1635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The emergence of Silicon (Si) photonics necessitates the development of automated testing and validation techniques/tools.</a:t>
            </a:r>
          </a:p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Si photonics have widespread applications in fields such as communication, signal processing, quantum, reversible computation and optical sensing.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FEB735-43AD-1D66-B228-75B7B026E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556" y="3207761"/>
            <a:ext cx="4142887" cy="23310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965D7E-2938-C270-81FD-9A117C3BF4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2005" y="3208138"/>
            <a:ext cx="5051455" cy="2331441"/>
          </a:xfrm>
          <a:prstGeom prst="rect">
            <a:avLst/>
          </a:prstGeom>
        </p:spPr>
      </p:pic>
      <p:pic>
        <p:nvPicPr>
          <p:cNvPr id="39" name="Audio 38">
            <a:hlinkClick r:id="" action="ppaction://media"/>
            <a:extLst>
              <a:ext uri="{FF2B5EF4-FFF2-40B4-BE49-F238E27FC236}">
                <a16:creationId xmlns:a16="http://schemas.microsoft.com/office/drawing/2014/main" id="{FA0D0BFB-7E6B-7467-CBFB-71E64AA2EA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6400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929"/>
    </mc:Choice>
    <mc:Fallback>
      <p:transition spd="slow" advTm="259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D822F8-73D7-974B-A9BE-9B9A9F7F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Background Info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56D543-50EF-474D-926D-135568D55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Silicon waveguides are transparent to telecommunication wavelength range enabling them to guide the transmission of a wave in the medium. </a:t>
            </a:r>
          </a:p>
          <a:p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Silicon and silicon dioxide are ideal for constructing optical waveguides given the large refractive index contrast between the two, we focus on transmission at 1550nm.</a:t>
            </a:r>
          </a:p>
          <a:p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We can represent optical systems with transfer matrices. 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2" name="Audio 41">
            <a:hlinkClick r:id="" action="ppaction://media"/>
            <a:extLst>
              <a:ext uri="{FF2B5EF4-FFF2-40B4-BE49-F238E27FC236}">
                <a16:creationId xmlns:a16="http://schemas.microsoft.com/office/drawing/2014/main" id="{C974E8D5-8E63-819A-6894-E6299B4331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3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D822F8-73D7-974B-A9BE-9B9A9F7F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Rockwell" panose="02060603020205020403" pitchFamily="18" charset="0"/>
              </a:rPr>
              <a:t>Optical Systems &amp; Transfer Matrices</a:t>
            </a:r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73DBC389-7D51-670E-DF20-3663601D9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43001" y="1428877"/>
            <a:ext cx="3554733" cy="1103483"/>
          </a:xfr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8A2AC8-FD90-CC74-408A-23CAAD6B7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602" y="1647888"/>
            <a:ext cx="4291730" cy="665459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2822EC-9D1F-B880-FFB8-E8448716D5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3177" r="1" b="13445"/>
          <a:stretch/>
        </p:blipFill>
        <p:spPr>
          <a:xfrm>
            <a:off x="5638602" y="3096270"/>
            <a:ext cx="4428074" cy="665459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0A5230-B830-38AA-9408-81DA61A979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2851380"/>
            <a:ext cx="3554733" cy="1206071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EAA938-A089-8A3F-0E77-B488DD9D56E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2886"/>
          <a:stretch/>
        </p:blipFill>
        <p:spPr>
          <a:xfrm>
            <a:off x="1143001" y="4376471"/>
            <a:ext cx="3554733" cy="1538817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F2B594-338A-94A3-CC8B-D16E9F41C9F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19" t="-1" b="72688"/>
          <a:stretch/>
        </p:blipFill>
        <p:spPr>
          <a:xfrm>
            <a:off x="5638602" y="4813149"/>
            <a:ext cx="4291730" cy="665459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2" name="Audio 52">
            <a:hlinkClick r:id="" action="ppaction://media"/>
            <a:extLst>
              <a:ext uri="{FF2B5EF4-FFF2-40B4-BE49-F238E27FC236}">
                <a16:creationId xmlns:a16="http://schemas.microsoft.com/office/drawing/2014/main" id="{4818E47C-1C04-C48C-DAED-B5B59525A2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5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5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73EDDF2-3227-0C2F-CD88-1A3A9709975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32549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0D580C5-0A59-D44C-92F6-A140C1378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08" y="177105"/>
            <a:ext cx="11019183" cy="112047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Mach-Zehnder</a:t>
            </a:r>
            <a:r>
              <a:rPr lang="en-US" sz="4400" dirty="0">
                <a:solidFill>
                  <a:srgbClr val="FF0000"/>
                </a:solidFill>
                <a:latin typeface="Rockwell" panose="02060603020205020403" pitchFamily="18" charset="0"/>
              </a:rPr>
              <a:t> Interferometer (MZI)</a:t>
            </a:r>
            <a:endParaRPr lang="en-US" sz="4400" dirty="0">
              <a:solidFill>
                <a:srgbClr val="FF0000"/>
              </a:solidFill>
            </a:endParaRPr>
          </a:p>
        </p:txBody>
      </p:sp>
      <p:pic>
        <p:nvPicPr>
          <p:cNvPr id="17" name="Content Placeholder 71" descr="Content Placeholder 71">
            <a:extLst>
              <a:ext uri="{FF2B5EF4-FFF2-40B4-BE49-F238E27FC236}">
                <a16:creationId xmlns:a16="http://schemas.microsoft.com/office/drawing/2014/main" id="{40B5A02A-14DC-FF0F-34A0-02E8C54C2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566" y="1112451"/>
            <a:ext cx="8458200" cy="4812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Picture 5" descr="Picture 5">
            <a:extLst>
              <a:ext uri="{FF2B5EF4-FFF2-40B4-BE49-F238E27FC236}">
                <a16:creationId xmlns:a16="http://schemas.microsoft.com/office/drawing/2014/main" id="{0DFFC018-2F17-003C-0CA6-0182B9FC7F2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8503" r="37185"/>
          <a:stretch>
            <a:fillRect/>
          </a:stretch>
        </p:blipFill>
        <p:spPr>
          <a:xfrm>
            <a:off x="4934740" y="1792640"/>
            <a:ext cx="1434547" cy="2125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icture 4" descr="Picture 4">
            <a:extLst>
              <a:ext uri="{FF2B5EF4-FFF2-40B4-BE49-F238E27FC236}">
                <a16:creationId xmlns:a16="http://schemas.microsoft.com/office/drawing/2014/main" id="{CD994C7B-12DD-5DE9-DE20-8335886AA14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61612"/>
          <a:stretch>
            <a:fillRect/>
          </a:stretch>
        </p:blipFill>
        <p:spPr>
          <a:xfrm>
            <a:off x="2576453" y="1748908"/>
            <a:ext cx="2358287" cy="2212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Picture 3" descr="Picture 3">
            <a:extLst>
              <a:ext uri="{FF2B5EF4-FFF2-40B4-BE49-F238E27FC236}">
                <a16:creationId xmlns:a16="http://schemas.microsoft.com/office/drawing/2014/main" id="{E5706108-C23F-57EF-D1A0-FE3B5B44BF4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2815"/>
          <a:stretch>
            <a:fillRect/>
          </a:stretch>
        </p:blipFill>
        <p:spPr>
          <a:xfrm>
            <a:off x="6310253" y="1748908"/>
            <a:ext cx="2284429" cy="2212860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TextBox 6">
            <a:extLst>
              <a:ext uri="{FF2B5EF4-FFF2-40B4-BE49-F238E27FC236}">
                <a16:creationId xmlns:a16="http://schemas.microsoft.com/office/drawing/2014/main" id="{06C65C9E-9F93-00A1-12FB-E06AA7A65F45}"/>
              </a:ext>
            </a:extLst>
          </p:cNvPr>
          <p:cNvSpPr txBox="1"/>
          <p:nvPr/>
        </p:nvSpPr>
        <p:spPr>
          <a:xfrm>
            <a:off x="5939466" y="5223642"/>
            <a:ext cx="3657600" cy="7010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/>
          <a:p>
            <a:pPr>
              <a:defRPr sz="2000">
                <a:solidFill>
                  <a:srgbClr val="FFF185"/>
                </a:solidFill>
              </a:defRPr>
            </a:pPr>
            <a:r>
              <a:rPr dirty="0">
                <a:solidFill>
                  <a:srgbClr val="FF0000"/>
                </a:solidFill>
                <a:latin typeface="Rockwell" panose="02060603020205020403" pitchFamily="18" charset="0"/>
              </a:rPr>
              <a:t>S = 0  </a:t>
            </a:r>
            <a:r>
              <a:rPr dirty="0">
                <a:solidFill>
                  <a:srgbClr val="FF0000"/>
                </a:solidFill>
                <a:latin typeface="Rockwell" panose="02060603020205020403" pitchFamily="18" charset="0"/>
                <a:ea typeface="Wingdings"/>
                <a:cs typeface="Wingdings"/>
                <a:sym typeface="Wingdings"/>
              </a:rPr>
              <a:t> </a:t>
            </a:r>
            <a:r>
              <a:rPr dirty="0" err="1">
                <a:solidFill>
                  <a:srgbClr val="FF0000"/>
                </a:solidFill>
                <a:latin typeface="Rockwell" panose="02060603020205020403" pitchFamily="18" charset="0"/>
              </a:rPr>
              <a:t>Δφ</a:t>
            </a:r>
            <a:r>
              <a:rPr dirty="0">
                <a:solidFill>
                  <a:srgbClr val="FF0000"/>
                </a:solidFill>
                <a:latin typeface="Rockwell" panose="02060603020205020403" pitchFamily="18" charset="0"/>
              </a:rPr>
              <a:t>  =  π    </a:t>
            </a:r>
            <a:r>
              <a:rPr dirty="0">
                <a:solidFill>
                  <a:srgbClr val="FF0000"/>
                </a:solidFill>
                <a:latin typeface="Rockwell" panose="02060603020205020403" pitchFamily="18" charset="0"/>
                <a:ea typeface="Wingdings"/>
                <a:cs typeface="Wingdings"/>
                <a:sym typeface="Wingdings"/>
              </a:rPr>
              <a:t> </a:t>
            </a:r>
            <a:r>
              <a:rPr dirty="0">
                <a:solidFill>
                  <a:srgbClr val="FF0000"/>
                </a:solidFill>
                <a:latin typeface="Rockwell" panose="02060603020205020403" pitchFamily="18" charset="0"/>
              </a:rPr>
              <a:t>bar</a:t>
            </a:r>
          </a:p>
          <a:p>
            <a:pPr>
              <a:defRPr sz="2000">
                <a:solidFill>
                  <a:srgbClr val="FFF185"/>
                </a:solidFill>
              </a:defRPr>
            </a:pPr>
            <a:r>
              <a:rPr dirty="0">
                <a:solidFill>
                  <a:srgbClr val="FF0000"/>
                </a:solidFill>
                <a:latin typeface="Rockwell" panose="02060603020205020403" pitchFamily="18" charset="0"/>
              </a:rPr>
              <a:t>S = 1  </a:t>
            </a:r>
            <a:r>
              <a:rPr dirty="0">
                <a:solidFill>
                  <a:srgbClr val="FF0000"/>
                </a:solidFill>
                <a:latin typeface="Rockwell" panose="02060603020205020403" pitchFamily="18" charset="0"/>
                <a:ea typeface="Wingdings"/>
                <a:cs typeface="Wingdings"/>
                <a:sym typeface="Wingdings"/>
              </a:rPr>
              <a:t> </a:t>
            </a:r>
            <a:r>
              <a:rPr dirty="0" err="1">
                <a:solidFill>
                  <a:srgbClr val="FF0000"/>
                </a:solidFill>
                <a:latin typeface="Rockwell" panose="02060603020205020403" pitchFamily="18" charset="0"/>
              </a:rPr>
              <a:t>Δφ</a:t>
            </a:r>
            <a:r>
              <a:rPr dirty="0">
                <a:solidFill>
                  <a:srgbClr val="FF0000"/>
                </a:solidFill>
                <a:latin typeface="Rockwell" panose="02060603020205020403" pitchFamily="18" charset="0"/>
              </a:rPr>
              <a:t>  =  0    </a:t>
            </a:r>
            <a:r>
              <a:rPr dirty="0">
                <a:solidFill>
                  <a:srgbClr val="FF0000"/>
                </a:solidFill>
                <a:latin typeface="Rockwell" panose="02060603020205020403" pitchFamily="18" charset="0"/>
                <a:ea typeface="Wingdings"/>
                <a:cs typeface="Wingdings"/>
                <a:sym typeface="Wingdings"/>
              </a:rPr>
              <a:t> </a:t>
            </a:r>
            <a:r>
              <a:rPr dirty="0">
                <a:solidFill>
                  <a:srgbClr val="FF0000"/>
                </a:solidFill>
                <a:latin typeface="Rockwell" panose="02060603020205020403" pitchFamily="18" charset="0"/>
              </a:rPr>
              <a:t>cross</a:t>
            </a:r>
          </a:p>
        </p:txBody>
      </p:sp>
      <p:pic>
        <p:nvPicPr>
          <p:cNvPr id="22" name="Picture 7" descr="Picture 7">
            <a:extLst>
              <a:ext uri="{FF2B5EF4-FFF2-40B4-BE49-F238E27FC236}">
                <a16:creationId xmlns:a16="http://schemas.microsoft.com/office/drawing/2014/main" id="{D20812D6-39C5-2669-BF71-3596FD81CC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7761" y="4575942"/>
            <a:ext cx="970355" cy="12954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6" name="Audio 33">
            <a:hlinkClick r:id="" action="ppaction://media"/>
            <a:extLst>
              <a:ext uri="{FF2B5EF4-FFF2-40B4-BE49-F238E27FC236}">
                <a16:creationId xmlns:a16="http://schemas.microsoft.com/office/drawing/2014/main" id="{22E26B5A-D72C-0B97-3D83-44C92A0A2A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3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836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D822F8-73D7-974B-A9BE-9B9A9F7F4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619"/>
            <a:ext cx="10782300" cy="1325563"/>
          </a:xfrm>
        </p:spPr>
        <p:txBody>
          <a:bodyPr/>
          <a:lstStyle/>
          <a:p>
            <a:r>
              <a:rPr lang="en-US" sz="4400" dirty="0"/>
              <a:t>Crossbar Gates – Logic Building Block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DC87833-1ED5-C770-CAF9-730A90BEE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382220"/>
            <a:ext cx="10012067" cy="4104179"/>
          </a:xfrm>
        </p:spPr>
        <p:txBody>
          <a:bodyPr/>
          <a:lstStyle/>
          <a:p>
            <a:pPr>
              <a:buClr>
                <a:schemeClr val="bg2">
                  <a:lumMod val="10000"/>
                </a:schemeClr>
              </a:buClr>
              <a:defRPr sz="2000">
                <a:solidFill>
                  <a:srgbClr val="FFE947"/>
                </a:solidFill>
              </a:defRPr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Electrically controlled</a:t>
            </a:r>
            <a:b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</a:b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2x2 Optical Router (“switch”)</a:t>
            </a:r>
          </a:p>
          <a:p>
            <a:pPr marL="740663" lvl="1" indent="-285750">
              <a:spcBef>
                <a:spcPts val="400"/>
              </a:spcBef>
              <a:buClr>
                <a:schemeClr val="bg2">
                  <a:lumMod val="10000"/>
                </a:schemeClr>
              </a:buClr>
              <a:defRPr sz="1800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s = </a:t>
            </a:r>
            <a:r>
              <a:rPr lang="en-US" i="1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electrical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 primary input</a:t>
            </a:r>
            <a:endParaRPr lang="en-US" sz="2600" dirty="0">
              <a:solidFill>
                <a:schemeClr val="bg2">
                  <a:lumMod val="10000"/>
                </a:schemeClr>
              </a:solidFill>
              <a:latin typeface="Rockwell" panose="02060603020205020403" pitchFamily="18" charset="0"/>
            </a:endParaRPr>
          </a:p>
          <a:p>
            <a:pPr marL="740663" lvl="1" indent="-285750">
              <a:spcBef>
                <a:spcPts val="400"/>
              </a:spcBef>
              <a:buClr>
                <a:schemeClr val="bg2">
                  <a:lumMod val="10000"/>
                </a:schemeClr>
              </a:buClr>
              <a:defRPr sz="1800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a, b, c, d = </a:t>
            </a:r>
            <a:r>
              <a:rPr lang="en-US" i="1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optical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 waveguides</a:t>
            </a:r>
          </a:p>
          <a:p>
            <a:pPr>
              <a:buClr>
                <a:schemeClr val="bg2">
                  <a:lumMod val="10000"/>
                </a:schemeClr>
              </a:buClr>
              <a:defRPr sz="2000">
                <a:solidFill>
                  <a:srgbClr val="FFE947"/>
                </a:solidFill>
              </a:defRPr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Crossbar Gate</a:t>
            </a:r>
          </a:p>
          <a:p>
            <a:pPr marL="740663" lvl="1" indent="-285750">
              <a:spcBef>
                <a:spcPts val="400"/>
              </a:spcBef>
              <a:buClr>
                <a:schemeClr val="bg2">
                  <a:lumMod val="10000"/>
                </a:schemeClr>
              </a:buClr>
              <a:defRPr sz="1800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S = 0 (bar) 	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  <a:ea typeface="Wingdings"/>
                <a:cs typeface="Wingdings"/>
                <a:sym typeface="Wingdings"/>
              </a:rPr>
              <a:t>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(a = c, b = d)</a:t>
            </a:r>
            <a:endParaRPr lang="en-US" sz="2600" dirty="0">
              <a:solidFill>
                <a:schemeClr val="bg2">
                  <a:lumMod val="10000"/>
                </a:schemeClr>
              </a:solidFill>
              <a:latin typeface="Rockwell" panose="02060603020205020403" pitchFamily="18" charset="0"/>
            </a:endParaRPr>
          </a:p>
          <a:p>
            <a:pPr marL="740663" lvl="1" indent="-285750">
              <a:spcBef>
                <a:spcPts val="400"/>
              </a:spcBef>
              <a:buClr>
                <a:schemeClr val="bg2">
                  <a:lumMod val="10000"/>
                </a:schemeClr>
              </a:buClr>
              <a:defRPr sz="1800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S = 1 (cross) 	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  <a:ea typeface="Wingdings"/>
                <a:cs typeface="Wingdings"/>
                <a:sym typeface="Wingdings"/>
              </a:rPr>
              <a:t>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(a = d, b = c)</a:t>
            </a:r>
            <a:endParaRPr lang="en-US" sz="2600" dirty="0">
              <a:solidFill>
                <a:schemeClr val="bg2">
                  <a:lumMod val="10000"/>
                </a:schemeClr>
              </a:solidFill>
              <a:latin typeface="Rockwell" panose="02060603020205020403" pitchFamily="18" charset="0"/>
            </a:endParaRPr>
          </a:p>
          <a:p>
            <a:pPr marL="740663" lvl="1" indent="-285750">
              <a:spcBef>
                <a:spcPts val="400"/>
              </a:spcBef>
              <a:buClr>
                <a:schemeClr val="bg2">
                  <a:lumMod val="10000"/>
                </a:schemeClr>
              </a:buClr>
              <a:defRPr sz="1800"/>
            </a:pPr>
            <a:endParaRPr lang="en-US" sz="1600" dirty="0">
              <a:solidFill>
                <a:schemeClr val="bg2">
                  <a:lumMod val="10000"/>
                </a:schemeClr>
              </a:solidFill>
              <a:latin typeface="Rockwell" panose="02060603020205020403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0DEDE0-E16E-0A65-2AB4-7F2BAD377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273" y="1665277"/>
            <a:ext cx="3495776" cy="174025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3" name="Picture 5" descr="Picture 5">
            <a:extLst>
              <a:ext uri="{FF2B5EF4-FFF2-40B4-BE49-F238E27FC236}">
                <a16:creationId xmlns:a16="http://schemas.microsoft.com/office/drawing/2014/main" id="{E17BBFF5-C730-3A93-978F-8ED4109CF37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654" t="19571" r="22722" b="18456"/>
          <a:stretch>
            <a:fillRect/>
          </a:stretch>
        </p:blipFill>
        <p:spPr>
          <a:xfrm rot="260600">
            <a:off x="1671393" y="3750289"/>
            <a:ext cx="3495772" cy="21751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icture 13" descr="Picture 4">
            <a:extLst>
              <a:ext uri="{FF2B5EF4-FFF2-40B4-BE49-F238E27FC236}">
                <a16:creationId xmlns:a16="http://schemas.microsoft.com/office/drawing/2014/main" id="{A2225D9A-583F-601A-6C7B-1AEE391AB8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362" t="22384" r="24009" b="19926"/>
          <a:stretch/>
        </p:blipFill>
        <p:spPr>
          <a:xfrm rot="391743">
            <a:off x="6587637" y="3858529"/>
            <a:ext cx="3400010" cy="20035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Audio 36">
            <a:hlinkClick r:id="" action="ppaction://media"/>
            <a:extLst>
              <a:ext uri="{FF2B5EF4-FFF2-40B4-BE49-F238E27FC236}">
                <a16:creationId xmlns:a16="http://schemas.microsoft.com/office/drawing/2014/main" id="{BAB809E3-83D5-F79A-D3F4-86B7459810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9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6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E3D06D-9D0A-E34E-A520-2ADB44C29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131" y="428625"/>
            <a:ext cx="9837737" cy="638175"/>
          </a:xfrm>
        </p:spPr>
        <p:txBody>
          <a:bodyPr>
            <a:noAutofit/>
          </a:bodyPr>
          <a:lstStyle/>
          <a:p>
            <a:r>
              <a:rPr lang="en-US" sz="4400" dirty="0"/>
              <a:t>Virtual Gate Operators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7E399F-2D3E-9AEF-E490-92150731C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050" y="1901819"/>
            <a:ext cx="8077900" cy="305436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Audio 17">
            <a:hlinkClick r:id="" action="ppaction://media"/>
            <a:extLst>
              <a:ext uri="{FF2B5EF4-FFF2-40B4-BE49-F238E27FC236}">
                <a16:creationId xmlns:a16="http://schemas.microsoft.com/office/drawing/2014/main" id="{345CA23C-50A8-FDB5-8CA4-859E289483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7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D822F8-73D7-974B-A9BE-9B9A9F7F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US" sz="4400" dirty="0"/>
              <a:t>oals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56D543-50EF-474D-926D-135568D55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rPr>
              <a:t>Create a python program that can simulate and run silicon photonic circuits using a more structured procedure. User’s can also use the virtual gates as “building blocks” to build 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photonic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rPr>
              <a:t>circuits.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rPr>
              <a:t>Create a file format to store and read optical photonic circuits.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rPr>
              <a:t>Create debug tools and channel routing tools.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53" name="Audio 52">
            <a:hlinkClick r:id="" action="ppaction://media"/>
            <a:extLst>
              <a:ext uri="{FF2B5EF4-FFF2-40B4-BE49-F238E27FC236}">
                <a16:creationId xmlns:a16="http://schemas.microsoft.com/office/drawing/2014/main" id="{A6D17B32-2DB2-27D8-69B5-70AE2E17EF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0614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03"/>
    </mc:Choice>
    <mc:Fallback xmlns="">
      <p:transition spd="slow" advTm="260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D822F8-73D7-974B-A9BE-9B9A9F7F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Current Work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56D543-50EF-474D-926D-135568D55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I am currently working on building the classes for each optical system. Once I have all the needed classes, I will start creating the main program that reads in a circuit file.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Successfully replicated the Ph.D. student’s simple simulation with my implementation and code structure.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Started building the MZI class first.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44" name="Audio 43">
            <a:hlinkClick r:id="" action="ppaction://media"/>
            <a:extLst>
              <a:ext uri="{FF2B5EF4-FFF2-40B4-BE49-F238E27FC236}">
                <a16:creationId xmlns:a16="http://schemas.microsoft.com/office/drawing/2014/main" id="{27B787AD-9FE8-FAA2-4055-D97B60DFE2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7250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03"/>
    </mc:Choice>
    <mc:Fallback xmlns="">
      <p:transition spd="slow" advTm="20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Imagine U Palette">
      <a:dk1>
        <a:srgbClr val="708E99"/>
      </a:dk1>
      <a:lt1>
        <a:srgbClr val="FFFFFF"/>
      </a:lt1>
      <a:dk2>
        <a:srgbClr val="708E99"/>
      </a:dk2>
      <a:lt2>
        <a:srgbClr val="E2E6E6"/>
      </a:lt2>
      <a:accent1>
        <a:srgbClr val="CC0000"/>
      </a:accent1>
      <a:accent2>
        <a:srgbClr val="FBA918"/>
      </a:accent2>
      <a:accent3>
        <a:srgbClr val="890000"/>
      </a:accent3>
      <a:accent4>
        <a:srgbClr val="FF8427"/>
      </a:accent4>
      <a:accent5>
        <a:srgbClr val="CC9900"/>
      </a:accent5>
      <a:accent6>
        <a:srgbClr val="B22600"/>
      </a:accent6>
      <a:hlink>
        <a:srgbClr val="FBA918"/>
      </a:hlink>
      <a:folHlink>
        <a:srgbClr val="03ABF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414</TotalTime>
  <Words>458</Words>
  <Application>Microsoft Office PowerPoint</Application>
  <PresentationFormat>Widescreen</PresentationFormat>
  <Paragraphs>50</Paragraphs>
  <Slides>15</Slides>
  <Notes>1</Notes>
  <HiddenSlides>0</HiddenSlides>
  <MMClips>15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Rockwell</vt:lpstr>
      <vt:lpstr>Office Theme</vt:lpstr>
      <vt:lpstr>Transfer-Matrix Abstraction To Analyze The Effect  Of Manufacturing Variations In Silicon Photonic Circuits</vt:lpstr>
      <vt:lpstr>Motivation</vt:lpstr>
      <vt:lpstr>Background Info</vt:lpstr>
      <vt:lpstr>Optical Systems &amp; Transfer Matrices</vt:lpstr>
      <vt:lpstr>Mach-Zehnder Interferometer (MZI)</vt:lpstr>
      <vt:lpstr>Crossbar Gates – Logic Building Block</vt:lpstr>
      <vt:lpstr>Virtual Gate Operators</vt:lpstr>
      <vt:lpstr>Goals</vt:lpstr>
      <vt:lpstr>Current Work</vt:lpstr>
      <vt:lpstr>1st Experiment </vt:lpstr>
      <vt:lpstr>1st Experiment Cont..</vt:lpstr>
      <vt:lpstr>2nd Experiment</vt:lpstr>
      <vt:lpstr>2nd Experiment cont..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Titensor</dc:creator>
  <cp:lastModifiedBy>Carlos Gonzalez</cp:lastModifiedBy>
  <cp:revision>23</cp:revision>
  <dcterms:created xsi:type="dcterms:W3CDTF">2019-01-03T16:39:32Z</dcterms:created>
  <dcterms:modified xsi:type="dcterms:W3CDTF">2023-04-12T03:01:46Z</dcterms:modified>
</cp:coreProperties>
</file>